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1" r:id="rId13"/>
    <p:sldId id="269" r:id="rId14"/>
    <p:sldId id="270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6" r:id="rId28"/>
    <p:sldId id="285" r:id="rId29"/>
    <p:sldId id="287" r:id="rId30"/>
    <p:sldId id="288" r:id="rId31"/>
    <p:sldId id="289" r:id="rId32"/>
    <p:sldId id="291" r:id="rId33"/>
    <p:sldId id="290" r:id="rId3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-2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18.10.2019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21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18.10.2019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35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18.10.2019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45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18.10.2019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48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18.10.2019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296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18.10.2019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567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18.10.2019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596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18.10.2019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2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18.10.2019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714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18.10.2019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514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18.10.2019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896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DC05A-097F-4546-BCBB-3872CB8BF013}" type="datetimeFigureOut">
              <a:rPr lang="de-DE" smtClean="0"/>
              <a:t>18.10.2019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4784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Segmentierung von Punktwolken mit Neuronalen Netzen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77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Residual Networks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504" y="1441866"/>
            <a:ext cx="4205411" cy="5299502"/>
          </a:xfrm>
        </p:spPr>
        <p:txBody>
          <a:bodyPr/>
          <a:lstStyle/>
          <a:p>
            <a:r>
              <a:rPr lang="de-DE" dirty="0" smtClean="0"/>
              <a:t>Einbauen von „Abkürzungen“ in das Netzwerk</a:t>
            </a:r>
          </a:p>
          <a:p>
            <a:r>
              <a:rPr lang="de-DE" dirty="0" smtClean="0"/>
              <a:t>Verhindert eine Verschlechterung der Ergebnisse durch das Hinzufügen von Schichten</a:t>
            </a:r>
            <a:endParaRPr lang="de-DE" dirty="0"/>
          </a:p>
        </p:txBody>
      </p:sp>
      <p:pic>
        <p:nvPicPr>
          <p:cNvPr id="8194" name="Picture 2" descr="C:\Users\Tarik\Desktop\BAPunktwolkensegmentierung\img\Res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915" y="1441866"/>
            <a:ext cx="4831085" cy="54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98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Kameraprojektion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218" name="Picture 2" descr="C:\Users\Tarik\Desktop\BAPunktwolkensegmentierung\img\Projek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19" y="1216393"/>
            <a:ext cx="6354763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42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Kamerakalibrierung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Wo wird ein Punkt, der in einem Bild zu sehen ist in einem anderen Bild abgebildet?</a:t>
            </a:r>
          </a:p>
          <a:p>
            <a:r>
              <a:rPr lang="de-DE" dirty="0" smtClean="0"/>
              <a:t>Wie groß ist eine abgebildete Fläche in der Realität?</a:t>
            </a:r>
          </a:p>
          <a:p>
            <a:r>
              <a:rPr lang="de-DE" dirty="0" smtClean="0"/>
              <a:t>Ist eine Ellipse im Bild die Projektion eines Kreises?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75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Kamerakalibrierung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 smtClean="0"/>
                  <a:t>Verfügbarkeit folgender Informationen: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 smtClean="0"/>
                  <a:t>Entfernung zwischen Projektionszentrum und Bildebene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 smtClean="0"/>
                  <a:t>Position des Bildzentrums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 smtClean="0"/>
                  <a:t>Höhe und Breite der Pixel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 smtClean="0"/>
                  <a:t>Scherungswinkel zwischen den Achsen          (in der Regel: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 smtClean="0">
                            <a:latin typeface="Cambria Math"/>
                          </a:rPr>
                          <m:t>Π</m:t>
                        </m:r>
                      </m:num>
                      <m:den>
                        <m:r>
                          <a:rPr lang="de-DE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dirty="0" smtClean="0"/>
                  <a:t>)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 r="-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2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Algorithmus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471442"/>
            <a:ext cx="8229600" cy="212591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Semantische Bildsegmentierung mit </a:t>
            </a:r>
            <a:r>
              <a:rPr lang="de-DE" dirty="0" err="1" smtClean="0"/>
              <a:t>DeepLab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Projektion der erkannten Labels auf eine Punktwolke</a:t>
            </a:r>
            <a:endParaRPr lang="de-DE" dirty="0"/>
          </a:p>
        </p:txBody>
      </p:sp>
      <p:pic>
        <p:nvPicPr>
          <p:cNvPr id="1026" name="Picture 2" descr="C:\Users\Tarik\Desktop\BAPunktwolkensegmentierung\img\Verfahr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556792"/>
            <a:ext cx="8610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05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DeepLab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 </a:t>
            </a:r>
            <a:r>
              <a:rPr lang="de-DE" dirty="0" err="1" smtClean="0"/>
              <a:t>Deep</a:t>
            </a:r>
            <a:r>
              <a:rPr lang="de-DE" dirty="0"/>
              <a:t>-</a:t>
            </a:r>
            <a:r>
              <a:rPr lang="de-DE" dirty="0" smtClean="0"/>
              <a:t>Learning Model für semantische Segmentation, basierend auf DCNNs</a:t>
            </a:r>
          </a:p>
          <a:p>
            <a:r>
              <a:rPr lang="de-DE" dirty="0" smtClean="0"/>
              <a:t>State-</a:t>
            </a:r>
            <a:r>
              <a:rPr lang="de-DE" dirty="0" err="1" smtClean="0"/>
              <a:t>of</a:t>
            </a:r>
            <a:r>
              <a:rPr lang="de-DE" dirty="0" smtClean="0"/>
              <a:t>-</a:t>
            </a:r>
            <a:r>
              <a:rPr lang="de-DE" dirty="0" err="1" smtClean="0"/>
              <a:t>the</a:t>
            </a:r>
            <a:r>
              <a:rPr lang="de-DE" dirty="0" smtClean="0"/>
              <a:t>-art</a:t>
            </a:r>
          </a:p>
          <a:p>
            <a:r>
              <a:rPr lang="de-DE" dirty="0" smtClean="0"/>
              <a:t>Entwickelt von Google, vorgestellt 2015</a:t>
            </a:r>
          </a:p>
        </p:txBody>
      </p:sp>
    </p:spTree>
    <p:extLst>
      <p:ext uri="{BB962C8B-B14F-4D97-AF65-F5344CB8AC3E}">
        <p14:creationId xmlns:p14="http://schemas.microsoft.com/office/powerpoint/2010/main" val="143492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Arbeitsfluss von </a:t>
            </a:r>
            <a:r>
              <a:rPr lang="de-DE" dirty="0" err="1" smtClean="0"/>
              <a:t>DeepLab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Erstellt eine Score </a:t>
            </a:r>
            <a:r>
              <a:rPr lang="de-DE" dirty="0" err="1" smtClean="0"/>
              <a:t>Map</a:t>
            </a:r>
            <a:r>
              <a:rPr lang="de-DE" dirty="0" smtClean="0"/>
              <a:t> mit einem DCNN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Verbessert die Kantenerkennung und verringert Rauschen mit einem CRF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8" t="23025" r="15778" b="14809"/>
          <a:stretch/>
        </p:blipFill>
        <p:spPr bwMode="auto">
          <a:xfrm>
            <a:off x="124272" y="3861048"/>
            <a:ext cx="6311417" cy="2870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42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 smtClean="0"/>
              <a:t>Anpassungen des DCNN für semantische Segmentierung</a:t>
            </a:r>
            <a:endParaRPr lang="de-DE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36504"/>
          </a:xfrm>
        </p:spPr>
        <p:txBody>
          <a:bodyPr>
            <a:normAutofit/>
          </a:bodyPr>
          <a:lstStyle/>
          <a:p>
            <a:r>
              <a:rPr lang="de-DE" dirty="0" smtClean="0"/>
              <a:t>Ersetzen aller </a:t>
            </a:r>
            <a:r>
              <a:rPr lang="de-DE" dirty="0" err="1"/>
              <a:t>F</a:t>
            </a:r>
            <a:r>
              <a:rPr lang="de-DE" dirty="0" err="1" smtClean="0"/>
              <a:t>ully</a:t>
            </a:r>
            <a:r>
              <a:rPr lang="de-DE" dirty="0" smtClean="0"/>
              <a:t> </a:t>
            </a:r>
            <a:r>
              <a:rPr lang="de-DE" dirty="0" err="1"/>
              <a:t>C</a:t>
            </a:r>
            <a:r>
              <a:rPr lang="de-DE" dirty="0" err="1" smtClean="0"/>
              <a:t>onnected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r>
              <a:rPr lang="de-DE" dirty="0" smtClean="0"/>
              <a:t> durch </a:t>
            </a:r>
            <a:r>
              <a:rPr lang="de-DE" dirty="0" err="1"/>
              <a:t>C</a:t>
            </a:r>
            <a:r>
              <a:rPr lang="de-DE" dirty="0" err="1" smtClean="0"/>
              <a:t>onvolutinal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endParaRPr lang="de-DE" dirty="0" smtClean="0"/>
          </a:p>
          <a:p>
            <a:r>
              <a:rPr lang="de-DE" dirty="0" err="1" smtClean="0"/>
              <a:t>Atrous</a:t>
            </a:r>
            <a:r>
              <a:rPr lang="de-DE" dirty="0" smtClean="0"/>
              <a:t> </a:t>
            </a:r>
            <a:r>
              <a:rPr lang="de-DE" dirty="0" err="1" smtClean="0"/>
              <a:t>Convolution</a:t>
            </a:r>
            <a:r>
              <a:rPr lang="de-DE" dirty="0" smtClean="0"/>
              <a:t> anstatt Pooling in tieferen Verarbeitungsschichten </a:t>
            </a:r>
            <a:r>
              <a:rPr lang="de-DE" dirty="0" smtClean="0"/>
              <a:t>für höhere </a:t>
            </a:r>
            <a:r>
              <a:rPr lang="de-DE" dirty="0" smtClean="0"/>
              <a:t>Auflösung</a:t>
            </a:r>
          </a:p>
          <a:p>
            <a:r>
              <a:rPr lang="de-DE" dirty="0" err="1" smtClean="0"/>
              <a:t>Atrous</a:t>
            </a:r>
            <a:r>
              <a:rPr lang="de-DE" dirty="0" smtClean="0"/>
              <a:t> </a:t>
            </a:r>
            <a:r>
              <a:rPr lang="de-DE" dirty="0" err="1" smtClean="0"/>
              <a:t>Spatial</a:t>
            </a:r>
            <a:r>
              <a:rPr lang="de-DE" dirty="0" smtClean="0"/>
              <a:t> </a:t>
            </a:r>
            <a:r>
              <a:rPr lang="de-DE" dirty="0" err="1" smtClean="0"/>
              <a:t>Pyramid</a:t>
            </a:r>
            <a:r>
              <a:rPr lang="de-DE" dirty="0" smtClean="0"/>
              <a:t> Pooling für Größeninvarianz</a:t>
            </a:r>
            <a:endParaRPr lang="de-DE" dirty="0" smtClean="0"/>
          </a:p>
          <a:p>
            <a:r>
              <a:rPr lang="de-DE" dirty="0" smtClean="0"/>
              <a:t>Bi-lineare Interpolation zur Vergrößerung der Score </a:t>
            </a:r>
            <a:r>
              <a:rPr lang="de-DE" dirty="0" err="1" smtClean="0"/>
              <a:t>Map</a:t>
            </a:r>
            <a:r>
              <a:rPr lang="de-DE" dirty="0" smtClean="0"/>
              <a:t> um den Faktor 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231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Backbones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Xception65:</a:t>
            </a:r>
          </a:p>
          <a:p>
            <a:pPr lvl="1"/>
            <a:r>
              <a:rPr lang="de-DE" dirty="0" smtClean="0"/>
              <a:t>Leistungsfähig und Zeitintensiv</a:t>
            </a:r>
          </a:p>
          <a:p>
            <a:r>
              <a:rPr lang="de-DE" dirty="0" smtClean="0"/>
              <a:t>MobileNetV2</a:t>
            </a:r>
          </a:p>
          <a:p>
            <a:pPr lvl="1"/>
            <a:r>
              <a:rPr lang="de-DE" dirty="0" smtClean="0"/>
              <a:t>Leichtgewichtiges Netz für mobile Anwendungen</a:t>
            </a:r>
          </a:p>
          <a:p>
            <a:pPr lvl="1"/>
            <a:r>
              <a:rPr lang="de-DE" dirty="0" err="1" smtClean="0"/>
              <a:t>Bottleneck-Layers</a:t>
            </a:r>
            <a:endParaRPr lang="de-DE" dirty="0"/>
          </a:p>
        </p:txBody>
      </p:sp>
      <p:pic>
        <p:nvPicPr>
          <p:cNvPr id="3074" name="Picture 2" descr="C:\Users\Tarik\Desktop\BAPunktwolkensegmentierung\img\SeparableConvol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43" y="4221088"/>
            <a:ext cx="7484914" cy="251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27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Cityscapes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Datensatz für autonomes Fahren</a:t>
            </a:r>
          </a:p>
          <a:p>
            <a:r>
              <a:rPr lang="de-DE" dirty="0"/>
              <a:t>B</a:t>
            </a:r>
            <a:r>
              <a:rPr lang="de-DE" dirty="0" smtClean="0"/>
              <a:t>ietet </a:t>
            </a:r>
            <a:r>
              <a:rPr lang="de-DE" dirty="0"/>
              <a:t>5000 fein und 20000 grob </a:t>
            </a:r>
            <a:r>
              <a:rPr lang="de-DE" dirty="0" smtClean="0"/>
              <a:t>annotierte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Bilder für </a:t>
            </a:r>
            <a:r>
              <a:rPr lang="de-DE" dirty="0" smtClean="0"/>
              <a:t>semantische Segmentierung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4098" name="Picture 2" descr="C:\Users\Tarik\Desktop\BAPunktwolkensegmentierung\img\Cityscap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43"/>
          <a:stretch/>
        </p:blipFill>
        <p:spPr bwMode="auto">
          <a:xfrm>
            <a:off x="2127837" y="3356992"/>
            <a:ext cx="7016163" cy="347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90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Pixelbasierte Bildsegmentierung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Unterteilung eines Bildes in Regionen</a:t>
            </a:r>
          </a:p>
          <a:p>
            <a:r>
              <a:rPr lang="de-DE" dirty="0" smtClean="0"/>
              <a:t>Pixelbasiert: Jedes Pixel eines Bildes wird bewertet</a:t>
            </a:r>
          </a:p>
          <a:p>
            <a:r>
              <a:rPr lang="de-DE" dirty="0" smtClean="0"/>
              <a:t>Verschiedene Disziplinen:</a:t>
            </a:r>
          </a:p>
          <a:p>
            <a:pPr lvl="1"/>
            <a:r>
              <a:rPr lang="de-DE" dirty="0" smtClean="0"/>
              <a:t>Objekt-Segmentierung</a:t>
            </a:r>
          </a:p>
          <a:p>
            <a:pPr lvl="1"/>
            <a:r>
              <a:rPr lang="de-DE" dirty="0" smtClean="0"/>
              <a:t>Instanz-Segmentierung</a:t>
            </a:r>
          </a:p>
          <a:p>
            <a:pPr lvl="1"/>
            <a:r>
              <a:rPr lang="de-DE" u="sng" dirty="0" smtClean="0"/>
              <a:t>Semantische Segmentierung</a:t>
            </a:r>
          </a:p>
          <a:p>
            <a:pPr lvl="1"/>
            <a:r>
              <a:rPr lang="de-DE" dirty="0" smtClean="0"/>
              <a:t>Panoptische Segmentierung</a:t>
            </a:r>
          </a:p>
        </p:txBody>
      </p:sp>
    </p:spTree>
    <p:extLst>
      <p:ext uri="{BB962C8B-B14F-4D97-AF65-F5344CB8AC3E}">
        <p14:creationId xmlns:p14="http://schemas.microsoft.com/office/powerpoint/2010/main" val="173189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KITTI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Datensatz </a:t>
            </a:r>
            <a:r>
              <a:rPr lang="de-DE" dirty="0" smtClean="0"/>
              <a:t>mobile </a:t>
            </a:r>
            <a:r>
              <a:rPr lang="de-DE" dirty="0"/>
              <a:t>Robotik und autonomes </a:t>
            </a:r>
            <a:r>
              <a:rPr lang="de-DE" dirty="0" smtClean="0"/>
              <a:t>Fahren</a:t>
            </a:r>
          </a:p>
          <a:p>
            <a:r>
              <a:rPr lang="de-DE" dirty="0" smtClean="0"/>
              <a:t>6 </a:t>
            </a:r>
            <a:r>
              <a:rPr lang="de-DE" dirty="0"/>
              <a:t>Stunden </a:t>
            </a:r>
            <a:r>
              <a:rPr lang="de-DE" dirty="0" smtClean="0"/>
              <a:t>Aufnahmen, 10Hz bis 100Hz</a:t>
            </a:r>
            <a:endParaRPr lang="de-DE" dirty="0"/>
          </a:p>
          <a:p>
            <a:r>
              <a:rPr lang="de-DE" dirty="0" smtClean="0"/>
              <a:t>200 für semantische Segmentierung annotierte Bilder</a:t>
            </a:r>
            <a:endParaRPr lang="de-DE" dirty="0"/>
          </a:p>
        </p:txBody>
      </p:sp>
      <p:pic>
        <p:nvPicPr>
          <p:cNvPr id="5122" name="Picture 2" descr="C:\Users\Tarik\Desktop\BAPunktwolkensegmentierung\img\Kitti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089308" y="3789040"/>
            <a:ext cx="5051422" cy="306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78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Experimente: Trainingsdauer für MobileNetV2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 descr="C:\Users\Tarik\Desktop\BAPunktwolkensegmentierung\img\IoUMobile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7" y="1628800"/>
            <a:ext cx="9036746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96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170" name="Picture 2" descr="C:\Users\Tarik\Desktop\BAPunktwolkensegmentierung\img\KlasseIoUMobile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27" y="495000"/>
            <a:ext cx="9182255" cy="58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17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194" name="Picture 2" descr="C:\Users\Tarik\Desktop\BAPunktwolkensegmentierung\img\BeispielMobile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56" y="0"/>
            <a:ext cx="8228488" cy="68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48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Vergleich mit </a:t>
            </a:r>
            <a:r>
              <a:rPr lang="de-DE" dirty="0" err="1" smtClean="0"/>
              <a:t>Xception</a:t>
            </a:r>
            <a:endParaRPr lang="de-DE" dirty="0"/>
          </a:p>
        </p:txBody>
      </p:sp>
      <p:pic>
        <p:nvPicPr>
          <p:cNvPr id="9218" name="Picture 2" descr="C:\Users\Tarik\Desktop\BAPunktwolkensegmentierung\img\XceptionVSMobile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37" y="1189878"/>
            <a:ext cx="8865127" cy="566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8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42" name="Picture 2" descr="C:\Users\Tarik\Desktop\BAPunktwolkensegmentierung\img\BeispielXcep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41" y="0"/>
            <a:ext cx="81891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59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Verfeinerung mit KITTI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266" name="Picture 2" descr="C:\Users\Tarik\Desktop\BAPunktwolkensegmentierung\img\Verfeineru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03"/>
          <a:stretch/>
        </p:blipFill>
        <p:spPr bwMode="auto">
          <a:xfrm>
            <a:off x="13851" y="1224000"/>
            <a:ext cx="9116298" cy="51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90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Verfeinerung mit KITTI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266" name="Picture 2" descr="C:\Users\Tarik\Desktop\BAPunktwolkensegmentierung\img\Verfeineru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19" b="-115"/>
          <a:stretch/>
        </p:blipFill>
        <p:spPr bwMode="auto">
          <a:xfrm>
            <a:off x="13851" y="370044"/>
            <a:ext cx="9116298" cy="611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04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7" t="33748" r="23252" b="23809"/>
          <a:stretch/>
        </p:blipFill>
        <p:spPr bwMode="auto">
          <a:xfrm>
            <a:off x="179512" y="749059"/>
            <a:ext cx="8784976" cy="535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16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314" name="Picture 2" descr="C:\Users\Tarik\Desktop\BAPunktwolkensegmentierung\img\Vergleich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2" y="325284"/>
            <a:ext cx="9107857" cy="62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49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Semantische Segmentierung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Jedes Pixel erhält eine valide Klasse</a:t>
            </a:r>
          </a:p>
          <a:p>
            <a:r>
              <a:rPr lang="de-DE" dirty="0" smtClean="0"/>
              <a:t>Keine Unterscheidung zwischen Instanzen von zählbaren Objekten</a:t>
            </a:r>
            <a:endParaRPr lang="de-DE" dirty="0"/>
          </a:p>
        </p:txBody>
      </p:sp>
      <p:pic>
        <p:nvPicPr>
          <p:cNvPr id="3074" name="Picture 2" descr="C:\Users\Tarik\Desktop\BAPunktwolkensegmentierung\img\Cityscap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68"/>
          <a:stretch/>
        </p:blipFill>
        <p:spPr bwMode="auto">
          <a:xfrm>
            <a:off x="944824" y="3210985"/>
            <a:ext cx="7254352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3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4338" name="Picture 2" descr="C:\Users\Tarik\Desktop\BAPunktwolkensegmentierung\img\VergleichM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72" y="0"/>
            <a:ext cx="6876256" cy="687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71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5362" name="Picture 2" descr="C:\Users\Tarik\Desktop\BAPunktwolkensegmentierung\img\BspPWSeg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02"/>
          <a:stretch/>
        </p:blipFill>
        <p:spPr bwMode="auto">
          <a:xfrm>
            <a:off x="14948" y="670508"/>
            <a:ext cx="9114105" cy="551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51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Picture 2" descr="C:\Users\Tarik\Desktop\BAPunktwolkensegmentierung\img\BspPWSeg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14" b="-1"/>
          <a:stretch/>
        </p:blipFill>
        <p:spPr bwMode="auto">
          <a:xfrm>
            <a:off x="0" y="1155124"/>
            <a:ext cx="9144000" cy="454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2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6386" name="Picture 2" descr="C:\Users\Tarik\Desktop\BAPunktwolkensegmentierung\img\BspPWSeg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092"/>
          <a:stretch/>
        </p:blipFill>
        <p:spPr bwMode="auto">
          <a:xfrm>
            <a:off x="2913096" y="0"/>
            <a:ext cx="6230904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59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Ziele und Anforderungen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Entwicklung eines Systems zur semantischen Segmentierung von Bildern und Punktwolken</a:t>
            </a:r>
          </a:p>
          <a:p>
            <a:r>
              <a:rPr lang="de-DE" dirty="0" smtClean="0"/>
              <a:t>Auswahl geeigneter Datensätze für Experimente</a:t>
            </a:r>
          </a:p>
          <a:p>
            <a:r>
              <a:rPr lang="de-DE" dirty="0" smtClean="0"/>
              <a:t>Durchführung von Experimenten</a:t>
            </a:r>
          </a:p>
          <a:p>
            <a:r>
              <a:rPr lang="de-DE" dirty="0" smtClean="0"/>
              <a:t>Optimierung der Laufzeit</a:t>
            </a:r>
          </a:p>
          <a:p>
            <a:r>
              <a:rPr lang="de-DE" dirty="0" smtClean="0"/>
              <a:t>Verbesserung der Qualität der Ergebnisse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542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smtClean="0"/>
              <a:t>Networks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Neuronales Netz, das in mindestens einer Verarbeitungsschicht Faltungsoperationen durchführt</a:t>
            </a:r>
          </a:p>
          <a:p>
            <a:r>
              <a:rPr lang="de-DE" dirty="0" smtClean="0"/>
              <a:t>Pooling </a:t>
            </a:r>
            <a:r>
              <a:rPr lang="de-DE" dirty="0" err="1"/>
              <a:t>Layers</a:t>
            </a:r>
            <a:r>
              <a:rPr lang="de-DE" dirty="0"/>
              <a:t> entfernen zu vernachlässigende Einträge</a:t>
            </a:r>
          </a:p>
          <a:p>
            <a:r>
              <a:rPr lang="de-DE" dirty="0"/>
              <a:t>Die letzte Schicht ist häufig ein „</a:t>
            </a:r>
            <a:r>
              <a:rPr lang="de-DE" dirty="0" err="1"/>
              <a:t>Fully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Layer“ in der Art eines MLPs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431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Atrous</a:t>
            </a:r>
            <a:r>
              <a:rPr lang="de-DE" dirty="0" smtClean="0"/>
              <a:t> </a:t>
            </a:r>
            <a:r>
              <a:rPr lang="de-DE" dirty="0" err="1" smtClean="0"/>
              <a:t>Convolution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512" y="3811935"/>
            <a:ext cx="8712968" cy="2929433"/>
          </a:xfrm>
        </p:spPr>
        <p:txBody>
          <a:bodyPr/>
          <a:lstStyle/>
          <a:p>
            <a:r>
              <a:rPr lang="de-DE" dirty="0" smtClean="0"/>
              <a:t>Einfügen von „Löchern“ in Faltungs-Kernel</a:t>
            </a:r>
          </a:p>
          <a:p>
            <a:r>
              <a:rPr lang="de-DE" dirty="0" smtClean="0"/>
              <a:t>Abstände der berücksichtigten Werte durch Erweiterungsrate angegeben</a:t>
            </a:r>
          </a:p>
          <a:p>
            <a:r>
              <a:rPr lang="de-DE" dirty="0" smtClean="0"/>
              <a:t>Größeres Sichtfeld bei gleichem Rechenaufwand</a:t>
            </a:r>
          </a:p>
          <a:p>
            <a:r>
              <a:rPr lang="de-DE" dirty="0" smtClean="0"/>
              <a:t>Höhere Auflösung</a:t>
            </a:r>
            <a:endParaRPr lang="de-DE" dirty="0"/>
          </a:p>
        </p:txBody>
      </p:sp>
      <p:pic>
        <p:nvPicPr>
          <p:cNvPr id="4098" name="Picture 2" descr="C:\Users\Tarik\Desktop\BAPunktwolkensegmentierung\img\AtrousCon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196752"/>
            <a:ext cx="47053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5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Atrous</a:t>
            </a:r>
            <a:r>
              <a:rPr lang="de-DE" dirty="0"/>
              <a:t> </a:t>
            </a:r>
            <a:r>
              <a:rPr lang="de-DE" dirty="0" err="1"/>
              <a:t>Convolution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 descr="C:\Users\Tarik\Desktop\BAPunktwolkensegmentierung\img\AtrousConv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2" y="1196752"/>
            <a:ext cx="8428037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67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Atrous</a:t>
            </a:r>
            <a:r>
              <a:rPr lang="en-US" dirty="0"/>
              <a:t> Spatial Pyramid </a:t>
            </a:r>
            <a:r>
              <a:rPr lang="en-US" dirty="0" smtClean="0"/>
              <a:t>Pooling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Parallele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mit unterschiedlicher Erweiterungsrate</a:t>
            </a:r>
          </a:p>
          <a:p>
            <a:r>
              <a:rPr lang="de-DE" dirty="0" smtClean="0"/>
              <a:t>Erreicht Größeninvarianz</a:t>
            </a:r>
            <a:endParaRPr lang="de-DE" dirty="0"/>
          </a:p>
        </p:txBody>
      </p:sp>
      <p:pic>
        <p:nvPicPr>
          <p:cNvPr id="6146" name="Picture 2" descr="C:\Users\Tarik\Desktop\BAPunktwolkensegmentierung\img\PyramPoo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23" y="3224758"/>
            <a:ext cx="4909277" cy="363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38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Conditional</a:t>
            </a:r>
            <a:r>
              <a:rPr lang="de-DE" dirty="0" smtClean="0"/>
              <a:t> Random Fields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Lernt eine Wahrscheinlichkeitsverteilung </a:t>
            </a:r>
            <a:r>
              <a:rPr lang="de-DE" sz="2800" i="1" dirty="0" smtClean="0"/>
              <a:t>p(X|Y)</a:t>
            </a:r>
          </a:p>
          <a:p>
            <a:r>
              <a:rPr lang="de-DE" sz="2800" i="1" dirty="0" smtClean="0"/>
              <a:t>p</a:t>
            </a:r>
            <a:r>
              <a:rPr lang="de-DE" sz="2800" dirty="0" smtClean="0"/>
              <a:t> mit maximaler Entropie</a:t>
            </a:r>
          </a:p>
          <a:p>
            <a:r>
              <a:rPr lang="de-DE" sz="2800" dirty="0" err="1" smtClean="0"/>
              <a:t>Forwarding</a:t>
            </a:r>
            <a:r>
              <a:rPr lang="de-DE" sz="2800" dirty="0"/>
              <a:t> </a:t>
            </a:r>
            <a:r>
              <a:rPr lang="de-DE" sz="2800" dirty="0" smtClean="0"/>
              <a:t>mittels </a:t>
            </a:r>
            <a:r>
              <a:rPr lang="de-DE" sz="2800" dirty="0" err="1"/>
              <a:t>Viterbi</a:t>
            </a:r>
            <a:r>
              <a:rPr lang="de-DE" sz="2800" dirty="0"/>
              <a:t>-Algorithmus </a:t>
            </a:r>
          </a:p>
          <a:p>
            <a:r>
              <a:rPr lang="de-DE" sz="2800" dirty="0" smtClean="0"/>
              <a:t>Lernen durch Gradient-</a:t>
            </a:r>
            <a:r>
              <a:rPr lang="de-DE" sz="2800" dirty="0" err="1" smtClean="0"/>
              <a:t>Descend</a:t>
            </a:r>
            <a:r>
              <a:rPr lang="de-DE" sz="2800" dirty="0" smtClean="0"/>
              <a:t> mit Newton-Verfahren</a:t>
            </a:r>
            <a:r>
              <a:rPr lang="pl-PL" sz="2800" dirty="0"/>
              <a:t/>
            </a:r>
            <a:br>
              <a:rPr lang="pl-PL" sz="2800" dirty="0"/>
            </a:br>
            <a:r>
              <a:rPr lang="pl-PL" sz="2800" dirty="0"/>
              <a:t/>
            </a:r>
            <a:br>
              <a:rPr lang="pl-PL" sz="2800" dirty="0"/>
            </a:br>
            <a:endParaRPr lang="de-DE" sz="2800" dirty="0"/>
          </a:p>
        </p:txBody>
      </p:sp>
      <p:pic>
        <p:nvPicPr>
          <p:cNvPr id="7170" name="Picture 2" descr="C:\Users\Tarik\Desktop\BAPunktwolkensegmentierung\img\CRF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94" y="4298986"/>
            <a:ext cx="7999413" cy="255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6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</Words>
  <Application>Microsoft Office PowerPoint</Application>
  <PresentationFormat>Bildschirmpräsentation (4:3)</PresentationFormat>
  <Paragraphs>82</Paragraphs>
  <Slides>33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4" baseType="lpstr">
      <vt:lpstr>Larissa</vt:lpstr>
      <vt:lpstr>Segmentierung von Punktwolken mit Neuronalen Netzen</vt:lpstr>
      <vt:lpstr>Pixelbasierte Bildsegmentierung</vt:lpstr>
      <vt:lpstr>Semantische Segmentierung</vt:lpstr>
      <vt:lpstr>Ziele und Anforderungen</vt:lpstr>
      <vt:lpstr>Convolutional Neural Networks</vt:lpstr>
      <vt:lpstr>Atrous Convolution</vt:lpstr>
      <vt:lpstr>Atrous Convolution</vt:lpstr>
      <vt:lpstr>Atrous Spatial Pyramid Pooling</vt:lpstr>
      <vt:lpstr>Conditional Random Fields</vt:lpstr>
      <vt:lpstr>Residual Networks</vt:lpstr>
      <vt:lpstr>Kameraprojektion</vt:lpstr>
      <vt:lpstr>Kamerakalibrierung</vt:lpstr>
      <vt:lpstr>Kamerakalibrierung</vt:lpstr>
      <vt:lpstr>Algorithmus</vt:lpstr>
      <vt:lpstr>Was ist DeepLab?</vt:lpstr>
      <vt:lpstr>Arbeitsfluss von DeepLab</vt:lpstr>
      <vt:lpstr>Anpassungen des DCNN für semantische Segmentierung</vt:lpstr>
      <vt:lpstr>Backbones</vt:lpstr>
      <vt:lpstr>Cityscapes</vt:lpstr>
      <vt:lpstr>KITTI</vt:lpstr>
      <vt:lpstr>Experimente: Trainingsdauer für MobileNetV2</vt:lpstr>
      <vt:lpstr>PowerPoint-Präsentation</vt:lpstr>
      <vt:lpstr>PowerPoint-Präsentation</vt:lpstr>
      <vt:lpstr>Vergleich mit Xception</vt:lpstr>
      <vt:lpstr>PowerPoint-Präsentation</vt:lpstr>
      <vt:lpstr>Verfeinerung mit KITTI</vt:lpstr>
      <vt:lpstr>Verfeinerung mit KITTI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Tarik</dc:creator>
  <cp:lastModifiedBy>Tarik</cp:lastModifiedBy>
  <cp:revision>60</cp:revision>
  <dcterms:created xsi:type="dcterms:W3CDTF">2019-10-16T09:02:53Z</dcterms:created>
  <dcterms:modified xsi:type="dcterms:W3CDTF">2019-10-18T09:25:15Z</dcterms:modified>
</cp:coreProperties>
</file>